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0557B99-606F-48E2-843E-B736FBCAC6C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5504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E34BB-8D14-45A2-8C38-8E97D88F80D2}" type="slidenum">
              <a:rPr lang="de-DE"/>
              <a:pPr/>
              <a:t>1</a:t>
            </a:fld>
            <a:endParaRPr lang="de-DE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5C375-34FB-4F94-9B8F-4A0BDE2596C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936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58DFF-9109-46BC-9B81-6931235820C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29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90388-C1F2-472A-8A6A-1AD18CCD277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3380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BBDD4A-1B4F-48E6-A1F2-39AB0F0BD9A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6391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71A13-A8E3-4015-A334-9D7BD6CCC1E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069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F1A74B-D773-4B9D-8AE0-7D52B8C118E8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98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8BB3B-7B8A-4EAC-A6E3-33E16BE035E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229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3D23A8-7C23-4A2C-A678-165FCDC8044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20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989EA-1AB1-47C0-89AF-28E7F9EF7BA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018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A5784-EEB1-4F41-868B-0DCBDFF22AF6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08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B1998-E085-4506-B60C-892D3DD2DEB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05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8DA635-BDC6-49F3-84E8-F1BD55CF066F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 flipV="1">
            <a:off x="1258888" y="981075"/>
            <a:ext cx="0" cy="2376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1258888" y="3357563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V="1">
            <a:off x="1258888" y="3789363"/>
            <a:ext cx="0" cy="18716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02" name="Text Box 54"/>
          <p:cNvSpPr txBox="1">
            <a:spLocks noChangeArrowheads="1"/>
          </p:cNvSpPr>
          <p:nvPr/>
        </p:nvSpPr>
        <p:spPr bwMode="auto">
          <a:xfrm>
            <a:off x="323850" y="188913"/>
            <a:ext cx="84963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400" b="1"/>
              <a:t>Grafische Herleitung einer Kostenfunktion bei zwei Produktionsfaktoren</a:t>
            </a:r>
          </a:p>
        </p:txBody>
      </p:sp>
      <p:sp>
        <p:nvSpPr>
          <p:cNvPr id="2105" name="Text Box 57"/>
          <p:cNvSpPr txBox="1">
            <a:spLocks noChangeArrowheads="1"/>
          </p:cNvSpPr>
          <p:nvPr/>
        </p:nvSpPr>
        <p:spPr bwMode="auto">
          <a:xfrm>
            <a:off x="5219700" y="5445125"/>
            <a:ext cx="3097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4211638" y="2708275"/>
            <a:ext cx="42481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2"/>
            </a:pPr>
            <a:r>
              <a:rPr lang="de-DE"/>
              <a:t>Wir zeichnen ein neues Koordi-natensystem mit den Achsen x  und </a:t>
            </a:r>
            <a:r>
              <a:rPr lang="de-DE">
                <a:solidFill>
                  <a:srgbClr val="FF0000"/>
                </a:solidFill>
              </a:rPr>
              <a:t>K(x)</a:t>
            </a:r>
            <a:r>
              <a:rPr lang="de-DE"/>
              <a:t>. Auf der waagerechten Achse zeichnen wir  x</a:t>
            </a:r>
            <a:r>
              <a:rPr lang="de-DE" baseline="-25000"/>
              <a:t>1</a:t>
            </a:r>
            <a:r>
              <a:rPr lang="de-DE"/>
              <a:t> und  x</a:t>
            </a:r>
            <a:r>
              <a:rPr lang="de-DE" baseline="-25000"/>
              <a:t>2</a:t>
            </a:r>
            <a:r>
              <a:rPr lang="de-DE"/>
              <a:t> ein und auf der senkrechten Achse  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/>
              <a:t> und 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  <a:r>
              <a:rPr lang="de-DE"/>
              <a:t>.</a:t>
            </a:r>
          </a:p>
        </p:txBody>
      </p:sp>
      <p:sp>
        <p:nvSpPr>
          <p:cNvPr id="2107" name="Text Box 59"/>
          <p:cNvSpPr txBox="1">
            <a:spLocks noChangeArrowheads="1"/>
          </p:cNvSpPr>
          <p:nvPr/>
        </p:nvSpPr>
        <p:spPr bwMode="auto">
          <a:xfrm>
            <a:off x="4211638" y="981075"/>
            <a:ext cx="43561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/>
            </a:pPr>
            <a:r>
              <a:rPr lang="de-DE"/>
              <a:t>Die Geraden 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/>
              <a:t> und 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  <a:r>
              <a:rPr lang="de-DE"/>
              <a:t> stellen ver-schiedene Gesamtkosten dar. In der jeweiligen Minimalkostenkombination kann zu </a:t>
            </a:r>
            <a:r>
              <a:rPr lang="de-DE">
                <a:solidFill>
                  <a:srgbClr val="FF0000"/>
                </a:solidFill>
                <a:cs typeface="Arial" charset="0"/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/>
              <a:t> die Produktionsmenge x</a:t>
            </a:r>
            <a:r>
              <a:rPr lang="de-DE" baseline="-25000"/>
              <a:t>1</a:t>
            </a:r>
            <a:r>
              <a:rPr lang="de-DE"/>
              <a:t> und zu </a:t>
            </a: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  <a:r>
              <a:rPr lang="de-DE"/>
              <a:t> die Produktionsmenge x</a:t>
            </a:r>
            <a:r>
              <a:rPr lang="de-DE" baseline="-25000"/>
              <a:t>2</a:t>
            </a:r>
            <a:r>
              <a:rPr lang="de-DE"/>
              <a:t>  produziert werden.</a:t>
            </a:r>
          </a:p>
        </p:txBody>
      </p:sp>
      <p:sp>
        <p:nvSpPr>
          <p:cNvPr id="2112" name="Text Box 64"/>
          <p:cNvSpPr txBox="1">
            <a:spLocks noChangeArrowheads="1"/>
          </p:cNvSpPr>
          <p:nvPr/>
        </p:nvSpPr>
        <p:spPr bwMode="auto">
          <a:xfrm>
            <a:off x="3040063" y="5683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de-DE"/>
          </a:p>
        </p:txBody>
      </p:sp>
      <p:sp>
        <p:nvSpPr>
          <p:cNvPr id="2113" name="Text Box 65"/>
          <p:cNvSpPr txBox="1">
            <a:spLocks noChangeArrowheads="1"/>
          </p:cNvSpPr>
          <p:nvPr/>
        </p:nvSpPr>
        <p:spPr bwMode="auto">
          <a:xfrm>
            <a:off x="4211638" y="4149725"/>
            <a:ext cx="4176712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arenR" startAt="3"/>
            </a:pPr>
            <a:r>
              <a:rPr lang="de-DE"/>
              <a:t>Wir zeichnen die Wertepaare (x</a:t>
            </a:r>
            <a:r>
              <a:rPr lang="de-DE" baseline="-25000"/>
              <a:t>1</a:t>
            </a:r>
            <a:r>
              <a:rPr lang="en-US">
                <a:cs typeface="Arial" charset="0"/>
              </a:rPr>
              <a:t>|</a:t>
            </a:r>
            <a:r>
              <a:rPr lang="de-DE"/>
              <a:t>k</a:t>
            </a:r>
            <a:r>
              <a:rPr lang="de-DE" baseline="-25000"/>
              <a:t>1</a:t>
            </a:r>
            <a:r>
              <a:rPr lang="de-DE"/>
              <a:t>)  und (x</a:t>
            </a:r>
            <a:r>
              <a:rPr lang="de-DE" baseline="-25000"/>
              <a:t>2</a:t>
            </a:r>
            <a:r>
              <a:rPr lang="en-US"/>
              <a:t>|</a:t>
            </a:r>
            <a:r>
              <a:rPr lang="de-DE"/>
              <a:t>k</a:t>
            </a:r>
            <a:r>
              <a:rPr lang="de-DE" baseline="-25000"/>
              <a:t>2</a:t>
            </a:r>
            <a:r>
              <a:rPr lang="de-DE"/>
              <a:t>) ein. Durch Verbinden der Punkte erhält man die Kosten-funktion. Existieren auch Fixkosten, müssen diese ebenfalls berück-sichtigt werden.</a:t>
            </a:r>
          </a:p>
        </p:txBody>
      </p:sp>
      <p:sp>
        <p:nvSpPr>
          <p:cNvPr id="2116" name="Text Box 68"/>
          <p:cNvSpPr txBox="1">
            <a:spLocks noChangeArrowheads="1"/>
          </p:cNvSpPr>
          <p:nvPr/>
        </p:nvSpPr>
        <p:spPr bwMode="auto">
          <a:xfrm>
            <a:off x="4211638" y="314166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v</a:t>
            </a:r>
            <a:r>
              <a:rPr lang="de-DE" baseline="-25000"/>
              <a:t>1</a:t>
            </a:r>
          </a:p>
        </p:txBody>
      </p:sp>
      <p:sp>
        <p:nvSpPr>
          <p:cNvPr id="2124" name="Line 76"/>
          <p:cNvSpPr>
            <a:spLocks noChangeShapeType="1"/>
          </p:cNvSpPr>
          <p:nvPr/>
        </p:nvSpPr>
        <p:spPr bwMode="auto">
          <a:xfrm>
            <a:off x="2484438" y="4941888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6" name="Line 78"/>
          <p:cNvSpPr>
            <a:spLocks noChangeShapeType="1"/>
          </p:cNvSpPr>
          <p:nvPr/>
        </p:nvSpPr>
        <p:spPr bwMode="auto">
          <a:xfrm flipH="1">
            <a:off x="1258888" y="4941888"/>
            <a:ext cx="12255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7" name="Line 79"/>
          <p:cNvSpPr>
            <a:spLocks noChangeShapeType="1"/>
          </p:cNvSpPr>
          <p:nvPr/>
        </p:nvSpPr>
        <p:spPr bwMode="auto">
          <a:xfrm>
            <a:off x="3059113" y="4365625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28" name="Line 80"/>
          <p:cNvSpPr>
            <a:spLocks noChangeShapeType="1"/>
          </p:cNvSpPr>
          <p:nvPr/>
        </p:nvSpPr>
        <p:spPr bwMode="auto">
          <a:xfrm flipH="1">
            <a:off x="1258888" y="4365625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1" name="Line 83"/>
          <p:cNvSpPr>
            <a:spLocks noChangeShapeType="1"/>
          </p:cNvSpPr>
          <p:nvPr/>
        </p:nvSpPr>
        <p:spPr bwMode="auto">
          <a:xfrm>
            <a:off x="1258888" y="5661025"/>
            <a:ext cx="30241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4211638" y="5445125"/>
            <a:ext cx="358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2987675" y="981075"/>
            <a:ext cx="1008063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r>
              <a:rPr lang="de-DE"/>
              <a:t>&lt;x</a:t>
            </a:r>
            <a:r>
              <a:rPr lang="de-DE" baseline="-25000"/>
              <a:t>2</a:t>
            </a:r>
          </a:p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  <a:r>
              <a:rPr lang="de-DE">
                <a:solidFill>
                  <a:srgbClr val="FF0000"/>
                </a:solidFill>
              </a:rPr>
              <a:t>&lt;k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971550" y="5589588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900113" y="3141663"/>
            <a:ext cx="358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0</a:t>
            </a:r>
          </a:p>
        </p:txBody>
      </p:sp>
      <p:sp>
        <p:nvSpPr>
          <p:cNvPr id="2137" name="Text Box 89"/>
          <p:cNvSpPr txBox="1">
            <a:spLocks noChangeArrowheads="1"/>
          </p:cNvSpPr>
          <p:nvPr/>
        </p:nvSpPr>
        <p:spPr bwMode="auto">
          <a:xfrm>
            <a:off x="2195513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  <a:endParaRPr lang="de-DE"/>
          </a:p>
        </p:txBody>
      </p:sp>
      <p:sp>
        <p:nvSpPr>
          <p:cNvPr id="2139" name="Text Box 91"/>
          <p:cNvSpPr txBox="1">
            <a:spLocks noChangeArrowheads="1"/>
          </p:cNvSpPr>
          <p:nvPr/>
        </p:nvSpPr>
        <p:spPr bwMode="auto">
          <a:xfrm>
            <a:off x="2771775" y="56610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2</a:t>
            </a:r>
            <a:endParaRPr lang="de-DE"/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755650" y="4076700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cs typeface="Arial" charset="0"/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51" name="Line 103"/>
          <p:cNvSpPr>
            <a:spLocks noChangeShapeType="1"/>
          </p:cNvSpPr>
          <p:nvPr/>
        </p:nvSpPr>
        <p:spPr bwMode="auto">
          <a:xfrm>
            <a:off x="1258888" y="1268413"/>
            <a:ext cx="2665412" cy="2089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59" name="Rectangle 111"/>
          <p:cNvSpPr>
            <a:spLocks noChangeArrowheads="1"/>
          </p:cNvSpPr>
          <p:nvPr/>
        </p:nvSpPr>
        <p:spPr bwMode="auto">
          <a:xfrm>
            <a:off x="971550" y="34290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K(x)</a:t>
            </a:r>
          </a:p>
        </p:txBody>
      </p:sp>
      <p:sp>
        <p:nvSpPr>
          <p:cNvPr id="2160" name="Line 112"/>
          <p:cNvSpPr>
            <a:spLocks noChangeShapeType="1"/>
          </p:cNvSpPr>
          <p:nvPr/>
        </p:nvSpPr>
        <p:spPr bwMode="auto">
          <a:xfrm>
            <a:off x="1258888" y="2276475"/>
            <a:ext cx="1368425" cy="10810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61" name="Arc 113"/>
          <p:cNvSpPr>
            <a:spLocks/>
          </p:cNvSpPr>
          <p:nvPr/>
        </p:nvSpPr>
        <p:spPr bwMode="auto">
          <a:xfrm rot="10555525">
            <a:off x="2268538" y="1484313"/>
            <a:ext cx="1871662" cy="1346200"/>
          </a:xfrm>
          <a:custGeom>
            <a:avLst/>
            <a:gdLst>
              <a:gd name="G0" fmla="+- 0 0 0"/>
              <a:gd name="G1" fmla="+- 21233 0 0"/>
              <a:gd name="G2" fmla="+- 21600 0 0"/>
              <a:gd name="T0" fmla="*/ 3963 w 21600"/>
              <a:gd name="T1" fmla="*/ 0 h 21233"/>
              <a:gd name="T2" fmla="*/ 21600 w 21600"/>
              <a:gd name="T3" fmla="*/ 21233 h 21233"/>
              <a:gd name="T4" fmla="*/ 0 w 21600"/>
              <a:gd name="T5" fmla="*/ 21233 h 212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233" fill="none" extrusionOk="0">
                <a:moveTo>
                  <a:pt x="3963" y="-1"/>
                </a:moveTo>
                <a:cubicBezTo>
                  <a:pt x="14187" y="1907"/>
                  <a:pt x="21600" y="10832"/>
                  <a:pt x="21600" y="21233"/>
                </a:cubicBezTo>
              </a:path>
              <a:path w="21600" h="21233" stroke="0" extrusionOk="0">
                <a:moveTo>
                  <a:pt x="3963" y="-1"/>
                </a:moveTo>
                <a:cubicBezTo>
                  <a:pt x="14187" y="1907"/>
                  <a:pt x="21600" y="10832"/>
                  <a:pt x="21600" y="21233"/>
                </a:cubicBezTo>
                <a:lnTo>
                  <a:pt x="0" y="2123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62" name="Arc 114"/>
          <p:cNvSpPr>
            <a:spLocks/>
          </p:cNvSpPr>
          <p:nvPr/>
        </p:nvSpPr>
        <p:spPr bwMode="auto">
          <a:xfrm rot="10428894">
            <a:off x="1547813" y="1916113"/>
            <a:ext cx="1871662" cy="1296987"/>
          </a:xfrm>
          <a:custGeom>
            <a:avLst/>
            <a:gdLst>
              <a:gd name="G0" fmla="+- 0 0 0"/>
              <a:gd name="G1" fmla="+- 20445 0 0"/>
              <a:gd name="G2" fmla="+- 21600 0 0"/>
              <a:gd name="T0" fmla="*/ 6969 w 21600"/>
              <a:gd name="T1" fmla="*/ 0 h 20445"/>
              <a:gd name="T2" fmla="*/ 21600 w 21600"/>
              <a:gd name="T3" fmla="*/ 20445 h 20445"/>
              <a:gd name="T4" fmla="*/ 0 w 21600"/>
              <a:gd name="T5" fmla="*/ 20445 h 20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445" fill="none" extrusionOk="0">
                <a:moveTo>
                  <a:pt x="6968" y="0"/>
                </a:moveTo>
                <a:cubicBezTo>
                  <a:pt x="15718" y="2982"/>
                  <a:pt x="21600" y="11201"/>
                  <a:pt x="21600" y="20445"/>
                </a:cubicBezTo>
              </a:path>
              <a:path w="21600" h="20445" stroke="0" extrusionOk="0">
                <a:moveTo>
                  <a:pt x="6968" y="0"/>
                </a:moveTo>
                <a:cubicBezTo>
                  <a:pt x="15718" y="2982"/>
                  <a:pt x="21600" y="11201"/>
                  <a:pt x="21600" y="20445"/>
                </a:cubicBezTo>
                <a:lnTo>
                  <a:pt x="0" y="20445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63" name="Text Box 115"/>
          <p:cNvSpPr txBox="1">
            <a:spLocks noChangeArrowheads="1"/>
          </p:cNvSpPr>
          <p:nvPr/>
        </p:nvSpPr>
        <p:spPr bwMode="auto">
          <a:xfrm>
            <a:off x="1042988" y="620713"/>
            <a:ext cx="5048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/>
              <a:t>v</a:t>
            </a:r>
            <a:r>
              <a:rPr lang="de-DE" baseline="-25000"/>
              <a:t>2</a:t>
            </a:r>
          </a:p>
        </p:txBody>
      </p:sp>
      <p:sp>
        <p:nvSpPr>
          <p:cNvPr id="2164" name="Arc 116"/>
          <p:cNvSpPr>
            <a:spLocks/>
          </p:cNvSpPr>
          <p:nvPr/>
        </p:nvSpPr>
        <p:spPr bwMode="auto">
          <a:xfrm rot="5400000">
            <a:off x="1248569" y="3367882"/>
            <a:ext cx="1957387" cy="1936750"/>
          </a:xfrm>
          <a:custGeom>
            <a:avLst/>
            <a:gdLst>
              <a:gd name="G0" fmla="+- 0 0 0"/>
              <a:gd name="G1" fmla="+- 20224 0 0"/>
              <a:gd name="G2" fmla="+- 21600 0 0"/>
              <a:gd name="T0" fmla="*/ 7587 w 21600"/>
              <a:gd name="T1" fmla="*/ 0 h 20224"/>
              <a:gd name="T2" fmla="*/ 21600 w 21600"/>
              <a:gd name="T3" fmla="*/ 20224 h 20224"/>
              <a:gd name="T4" fmla="*/ 0 w 21600"/>
              <a:gd name="T5" fmla="*/ 20224 h 20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0224" fill="none" extrusionOk="0">
                <a:moveTo>
                  <a:pt x="7586" y="0"/>
                </a:moveTo>
                <a:cubicBezTo>
                  <a:pt x="16016" y="3162"/>
                  <a:pt x="21600" y="11221"/>
                  <a:pt x="21600" y="20224"/>
                </a:cubicBezTo>
              </a:path>
              <a:path w="21600" h="20224" stroke="0" extrusionOk="0">
                <a:moveTo>
                  <a:pt x="7586" y="0"/>
                </a:moveTo>
                <a:cubicBezTo>
                  <a:pt x="16016" y="3162"/>
                  <a:pt x="21600" y="11221"/>
                  <a:pt x="21600" y="20224"/>
                </a:cubicBezTo>
                <a:lnTo>
                  <a:pt x="0" y="20224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2165" name="Text Box 117"/>
          <p:cNvSpPr txBox="1">
            <a:spLocks noChangeArrowheads="1"/>
          </p:cNvSpPr>
          <p:nvPr/>
        </p:nvSpPr>
        <p:spPr bwMode="auto">
          <a:xfrm>
            <a:off x="755650" y="465296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cs typeface="Arial" charset="0"/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755650" y="5013325"/>
            <a:ext cx="64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cs typeface="Arial" charset="0"/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2167" name="Rectangle 119"/>
          <p:cNvSpPr>
            <a:spLocks noChangeArrowheads="1"/>
          </p:cNvSpPr>
          <p:nvPr/>
        </p:nvSpPr>
        <p:spPr bwMode="auto">
          <a:xfrm>
            <a:off x="3132138" y="3716338"/>
            <a:ext cx="60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de-DE">
                <a:solidFill>
                  <a:srgbClr val="FF0000"/>
                </a:solidFill>
              </a:rPr>
              <a:t>K(x)</a:t>
            </a:r>
          </a:p>
        </p:txBody>
      </p:sp>
      <p:sp>
        <p:nvSpPr>
          <p:cNvPr id="2168" name="Line 120"/>
          <p:cNvSpPr>
            <a:spLocks noChangeShapeType="1"/>
          </p:cNvSpPr>
          <p:nvPr/>
        </p:nvSpPr>
        <p:spPr bwMode="auto">
          <a:xfrm>
            <a:off x="6156325" y="1052513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69" name="Line 121"/>
          <p:cNvSpPr>
            <a:spLocks noChangeShapeType="1"/>
          </p:cNvSpPr>
          <p:nvPr/>
        </p:nvSpPr>
        <p:spPr bwMode="auto">
          <a:xfrm>
            <a:off x="6948488" y="1052513"/>
            <a:ext cx="1444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0" name="Line 122"/>
          <p:cNvSpPr>
            <a:spLocks noChangeShapeType="1"/>
          </p:cNvSpPr>
          <p:nvPr/>
        </p:nvSpPr>
        <p:spPr bwMode="auto">
          <a:xfrm>
            <a:off x="5580063" y="1844675"/>
            <a:ext cx="1444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1" name="Line 123"/>
          <p:cNvSpPr>
            <a:spLocks noChangeShapeType="1"/>
          </p:cNvSpPr>
          <p:nvPr/>
        </p:nvSpPr>
        <p:spPr bwMode="auto">
          <a:xfrm>
            <a:off x="5508625" y="2133600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2" name="Line 124"/>
          <p:cNvSpPr>
            <a:spLocks noChangeShapeType="1"/>
          </p:cNvSpPr>
          <p:nvPr/>
        </p:nvSpPr>
        <p:spPr bwMode="auto">
          <a:xfrm>
            <a:off x="7092950" y="3860800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3" name="Line 125"/>
          <p:cNvSpPr>
            <a:spLocks noChangeShapeType="1"/>
          </p:cNvSpPr>
          <p:nvPr/>
        </p:nvSpPr>
        <p:spPr bwMode="auto">
          <a:xfrm>
            <a:off x="7812088" y="3860800"/>
            <a:ext cx="1444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4" name="Line 126"/>
          <p:cNvSpPr>
            <a:spLocks noChangeShapeType="1"/>
          </p:cNvSpPr>
          <p:nvPr/>
        </p:nvSpPr>
        <p:spPr bwMode="auto">
          <a:xfrm>
            <a:off x="8027988" y="42211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5" name="Line 127"/>
          <p:cNvSpPr>
            <a:spLocks noChangeShapeType="1"/>
          </p:cNvSpPr>
          <p:nvPr/>
        </p:nvSpPr>
        <p:spPr bwMode="auto">
          <a:xfrm>
            <a:off x="7740650" y="422116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6" name="Line 128"/>
          <p:cNvSpPr>
            <a:spLocks noChangeShapeType="1"/>
          </p:cNvSpPr>
          <p:nvPr/>
        </p:nvSpPr>
        <p:spPr bwMode="auto">
          <a:xfrm>
            <a:off x="5292725" y="45085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7" name="Line 129"/>
          <p:cNvSpPr>
            <a:spLocks noChangeShapeType="1"/>
          </p:cNvSpPr>
          <p:nvPr/>
        </p:nvSpPr>
        <p:spPr bwMode="auto">
          <a:xfrm>
            <a:off x="5508625" y="45085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8" name="Line 130"/>
          <p:cNvSpPr>
            <a:spLocks noChangeShapeType="1"/>
          </p:cNvSpPr>
          <p:nvPr/>
        </p:nvSpPr>
        <p:spPr bwMode="auto">
          <a:xfrm>
            <a:off x="2411413" y="573405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79" name="Line 131"/>
          <p:cNvSpPr>
            <a:spLocks noChangeShapeType="1"/>
          </p:cNvSpPr>
          <p:nvPr/>
        </p:nvSpPr>
        <p:spPr bwMode="auto">
          <a:xfrm>
            <a:off x="2987675" y="573405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0" name="Line 132"/>
          <p:cNvSpPr>
            <a:spLocks noChangeShapeType="1"/>
          </p:cNvSpPr>
          <p:nvPr/>
        </p:nvSpPr>
        <p:spPr bwMode="auto">
          <a:xfrm>
            <a:off x="3059113" y="10525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1" name="Line 133"/>
          <p:cNvSpPr>
            <a:spLocks noChangeShapeType="1"/>
          </p:cNvSpPr>
          <p:nvPr/>
        </p:nvSpPr>
        <p:spPr bwMode="auto">
          <a:xfrm>
            <a:off x="3419475" y="10525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2" name="Line 134"/>
          <p:cNvSpPr>
            <a:spLocks noChangeShapeType="1"/>
          </p:cNvSpPr>
          <p:nvPr/>
        </p:nvSpPr>
        <p:spPr bwMode="auto">
          <a:xfrm>
            <a:off x="6084888" y="36449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3" name="Line 135"/>
          <p:cNvSpPr>
            <a:spLocks noChangeShapeType="1"/>
          </p:cNvSpPr>
          <p:nvPr/>
        </p:nvSpPr>
        <p:spPr bwMode="auto">
          <a:xfrm>
            <a:off x="6877050" y="3644900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4" name="Line 136"/>
          <p:cNvSpPr>
            <a:spLocks noChangeShapeType="1"/>
          </p:cNvSpPr>
          <p:nvPr/>
        </p:nvSpPr>
        <p:spPr bwMode="auto">
          <a:xfrm>
            <a:off x="8243888" y="191611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5" name="Line 137"/>
          <p:cNvSpPr>
            <a:spLocks noChangeShapeType="1"/>
          </p:cNvSpPr>
          <p:nvPr/>
        </p:nvSpPr>
        <p:spPr bwMode="auto">
          <a:xfrm>
            <a:off x="8243888" y="220503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6" name="Line 138"/>
          <p:cNvSpPr>
            <a:spLocks noChangeShapeType="1"/>
          </p:cNvSpPr>
          <p:nvPr/>
        </p:nvSpPr>
        <p:spPr bwMode="auto">
          <a:xfrm>
            <a:off x="971550" y="4149725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7" name="Line 139"/>
          <p:cNvSpPr>
            <a:spLocks noChangeShapeType="1"/>
          </p:cNvSpPr>
          <p:nvPr/>
        </p:nvSpPr>
        <p:spPr bwMode="auto">
          <a:xfrm>
            <a:off x="971550" y="4724400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8" name="Line 140"/>
          <p:cNvSpPr>
            <a:spLocks noChangeShapeType="1"/>
          </p:cNvSpPr>
          <p:nvPr/>
        </p:nvSpPr>
        <p:spPr bwMode="auto">
          <a:xfrm>
            <a:off x="3132138" y="1412875"/>
            <a:ext cx="1444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89" name="Line 141"/>
          <p:cNvSpPr>
            <a:spLocks noChangeShapeType="1"/>
          </p:cNvSpPr>
          <p:nvPr/>
        </p:nvSpPr>
        <p:spPr bwMode="auto">
          <a:xfrm>
            <a:off x="3419475" y="1412875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0" name="Text Box 142"/>
          <p:cNvSpPr txBox="1">
            <a:spLocks noChangeArrowheads="1"/>
          </p:cNvSpPr>
          <p:nvPr/>
        </p:nvSpPr>
        <p:spPr bwMode="auto">
          <a:xfrm>
            <a:off x="1692275" y="981075"/>
            <a:ext cx="57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2191" name="Text Box 143"/>
          <p:cNvSpPr txBox="1">
            <a:spLocks noChangeArrowheads="1"/>
          </p:cNvSpPr>
          <p:nvPr/>
        </p:nvSpPr>
        <p:spPr bwMode="auto">
          <a:xfrm>
            <a:off x="2051050" y="1196975"/>
            <a:ext cx="433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2</a:t>
            </a:r>
          </a:p>
        </p:txBody>
      </p:sp>
      <p:sp>
        <p:nvSpPr>
          <p:cNvPr id="2192" name="Text Box 144"/>
          <p:cNvSpPr txBox="1">
            <a:spLocks noChangeArrowheads="1"/>
          </p:cNvSpPr>
          <p:nvPr/>
        </p:nvSpPr>
        <p:spPr bwMode="auto">
          <a:xfrm>
            <a:off x="2843213" y="2924175"/>
            <a:ext cx="4333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x</a:t>
            </a:r>
            <a:r>
              <a:rPr lang="de-DE" baseline="-25000"/>
              <a:t>1</a:t>
            </a:r>
          </a:p>
        </p:txBody>
      </p:sp>
      <p:sp>
        <p:nvSpPr>
          <p:cNvPr id="2193" name="Line 145"/>
          <p:cNvSpPr>
            <a:spLocks noChangeShapeType="1"/>
          </p:cNvSpPr>
          <p:nvPr/>
        </p:nvSpPr>
        <p:spPr bwMode="auto">
          <a:xfrm>
            <a:off x="2124075" y="1268413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4" name="Line 146"/>
          <p:cNvSpPr>
            <a:spLocks noChangeShapeType="1"/>
          </p:cNvSpPr>
          <p:nvPr/>
        </p:nvSpPr>
        <p:spPr bwMode="auto">
          <a:xfrm>
            <a:off x="2916238" y="2997200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5" name="Text Box 147"/>
          <p:cNvSpPr txBox="1">
            <a:spLocks noChangeArrowheads="1"/>
          </p:cNvSpPr>
          <p:nvPr/>
        </p:nvSpPr>
        <p:spPr bwMode="auto">
          <a:xfrm>
            <a:off x="1547813" y="1268413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1258888" y="2420938"/>
            <a:ext cx="433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97" name="Line 149"/>
          <p:cNvSpPr>
            <a:spLocks noChangeShapeType="1"/>
          </p:cNvSpPr>
          <p:nvPr/>
        </p:nvSpPr>
        <p:spPr bwMode="auto">
          <a:xfrm>
            <a:off x="1619250" y="1341438"/>
            <a:ext cx="144463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198" name="Line 150"/>
          <p:cNvSpPr>
            <a:spLocks noChangeShapeType="1"/>
          </p:cNvSpPr>
          <p:nvPr/>
        </p:nvSpPr>
        <p:spPr bwMode="auto">
          <a:xfrm>
            <a:off x="1331913" y="2492375"/>
            <a:ext cx="1444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5" grpId="0" animBg="1"/>
      <p:bldP spid="2106" grpId="0"/>
      <p:bldP spid="2107" grpId="0"/>
      <p:bldP spid="2113" grpId="0"/>
      <p:bldP spid="2124" grpId="0" animBg="1"/>
      <p:bldP spid="2126" grpId="0" animBg="1"/>
      <p:bldP spid="2127" grpId="0" animBg="1"/>
      <p:bldP spid="2128" grpId="0" animBg="1"/>
      <p:bldP spid="2131" grpId="0" animBg="1"/>
      <p:bldP spid="2132" grpId="0"/>
      <p:bldP spid="2134" grpId="0"/>
      <p:bldP spid="2135" grpId="0"/>
      <p:bldP spid="2137" grpId="0"/>
      <p:bldP spid="2139" grpId="0"/>
      <p:bldP spid="2142" grpId="0"/>
      <p:bldP spid="2151" grpId="0" animBg="1"/>
      <p:bldP spid="2159" grpId="0"/>
      <p:bldP spid="2160" grpId="0" animBg="1"/>
      <p:bldP spid="2161" grpId="0" animBg="1"/>
      <p:bldP spid="2162" grpId="0" animBg="1"/>
      <p:bldP spid="2164" grpId="0" animBg="1"/>
      <p:bldP spid="2165" grpId="0"/>
      <p:bldP spid="2166" grpId="0"/>
      <p:bldP spid="2167" grpId="0"/>
      <p:bldP spid="2168" grpId="0" animBg="1"/>
      <p:bldP spid="2169" grpId="0" animBg="1"/>
      <p:bldP spid="2170" grpId="0" animBg="1"/>
      <p:bldP spid="2171" grpId="0" animBg="1"/>
      <p:bldP spid="2172" grpId="0" animBg="1"/>
      <p:bldP spid="2173" grpId="0" animBg="1"/>
      <p:bldP spid="2174" grpId="0" animBg="1"/>
      <p:bldP spid="2175" grpId="0" animBg="1"/>
      <p:bldP spid="2176" grpId="0" animBg="1"/>
      <p:bldP spid="2177" grpId="0" animBg="1"/>
      <p:bldP spid="2178" grpId="0" animBg="1"/>
      <p:bldP spid="2179" grpId="0" animBg="1"/>
      <p:bldP spid="2180" grpId="0" animBg="1"/>
      <p:bldP spid="2181" grpId="0" animBg="1"/>
      <p:bldP spid="2182" grpId="0" animBg="1"/>
      <p:bldP spid="2183" grpId="0" animBg="1"/>
      <p:bldP spid="2184" grpId="0" animBg="1"/>
      <p:bldP spid="2185" grpId="0" animBg="1"/>
      <p:bldP spid="2186" grpId="0" animBg="1"/>
      <p:bldP spid="2187" grpId="0" animBg="1"/>
      <p:bldP spid="2188" grpId="0" animBg="1"/>
      <p:bldP spid="2189" grpId="0" animBg="1"/>
      <p:bldP spid="2191" grpId="0"/>
      <p:bldP spid="2192" grpId="0"/>
      <p:bldP spid="2193" grpId="0" animBg="1"/>
      <p:bldP spid="2194" grpId="0" animBg="1"/>
      <p:bldP spid="2195" grpId="0"/>
      <p:bldP spid="2196" grpId="0"/>
      <p:bldP spid="2197" grpId="0" animBg="1"/>
      <p:bldP spid="2198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Bildschirmpräsentation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PowerPoint-Präsentation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Herleitung einer Nachfragefunktion</dc:title>
  <dc:creator>Dr. rer. pol. Jens Siebel</dc:creator>
  <cp:lastModifiedBy>Dr. Jens Siebel</cp:lastModifiedBy>
  <cp:revision>95</cp:revision>
  <dcterms:created xsi:type="dcterms:W3CDTF">2004-02-08T17:56:23Z</dcterms:created>
  <dcterms:modified xsi:type="dcterms:W3CDTF">2012-03-12T10:29:28Z</dcterms:modified>
</cp:coreProperties>
</file>